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Garet Bold" charset="1" panose="00000000000000000000"/>
      <p:regular r:id="rId21"/>
    </p:embeddedFont>
    <p:embeddedFont>
      <p:font typeface="Garet" charset="1" panose="00000000000000000000"/>
      <p:regular r:id="rId22"/>
    </p:embeddedFont>
    <p:embeddedFont>
      <p:font typeface="Inter" charset="1" panose="020B0502030000000004"/>
      <p:regular r:id="rId23"/>
    </p:embeddedFont>
    <p:embeddedFont>
      <p:font typeface="Inter Bold" charset="1" panose="020B0802030000000004"/>
      <p:regular r:id="rId24"/>
    </p:embeddedFont>
    <p:embeddedFont>
      <p:font typeface="Inter Semi-Bold" charset="1" panose="020005030000000200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16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4.jpeg" Type="http://schemas.openxmlformats.org/officeDocument/2006/relationships/image"/><Relationship Id="rId5" Target="../media/image25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jpe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2714" y="2057400"/>
            <a:ext cx="11532595" cy="3831379"/>
            <a:chOff x="0" y="0"/>
            <a:chExt cx="3037391" cy="10090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37391" cy="1009087"/>
            </a:xfrm>
            <a:custGeom>
              <a:avLst/>
              <a:gdLst/>
              <a:ahLst/>
              <a:cxnLst/>
              <a:rect r="r" b="b" t="t" l="l"/>
              <a:pathLst>
                <a:path h="1009087" w="3037391">
                  <a:moveTo>
                    <a:pt x="0" y="0"/>
                  </a:moveTo>
                  <a:lnTo>
                    <a:pt x="3037391" y="0"/>
                  </a:lnTo>
                  <a:lnTo>
                    <a:pt x="3037391" y="1009087"/>
                  </a:lnTo>
                  <a:lnTo>
                    <a:pt x="0" y="1009087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037391" cy="10471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103191" y="4579883"/>
            <a:ext cx="12091415" cy="3602062"/>
            <a:chOff x="0" y="0"/>
            <a:chExt cx="3184570" cy="94869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84570" cy="948691"/>
            </a:xfrm>
            <a:custGeom>
              <a:avLst/>
              <a:gdLst/>
              <a:ahLst/>
              <a:cxnLst/>
              <a:rect r="r" b="b" t="t" l="l"/>
              <a:pathLst>
                <a:path h="948691" w="3184570">
                  <a:moveTo>
                    <a:pt x="0" y="0"/>
                  </a:moveTo>
                  <a:lnTo>
                    <a:pt x="3184570" y="0"/>
                  </a:lnTo>
                  <a:lnTo>
                    <a:pt x="3184570" y="948691"/>
                  </a:lnTo>
                  <a:lnTo>
                    <a:pt x="0" y="94869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84570" cy="986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2700000">
            <a:off x="11700950" y="2816842"/>
            <a:ext cx="3647288" cy="3602062"/>
            <a:chOff x="0" y="0"/>
            <a:chExt cx="960603" cy="9486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60603" cy="948691"/>
            </a:xfrm>
            <a:custGeom>
              <a:avLst/>
              <a:gdLst/>
              <a:ahLst/>
              <a:cxnLst/>
              <a:rect r="r" b="b" t="t" l="l"/>
              <a:pathLst>
                <a:path h="948691" w="960603">
                  <a:moveTo>
                    <a:pt x="0" y="0"/>
                  </a:moveTo>
                  <a:lnTo>
                    <a:pt x="960603" y="0"/>
                  </a:lnTo>
                  <a:lnTo>
                    <a:pt x="960603" y="948691"/>
                  </a:lnTo>
                  <a:lnTo>
                    <a:pt x="0" y="94869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60603" cy="986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2700000">
            <a:off x="2747275" y="4173742"/>
            <a:ext cx="3647288" cy="3602062"/>
            <a:chOff x="0" y="0"/>
            <a:chExt cx="960603" cy="94869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60603" cy="948691"/>
            </a:xfrm>
            <a:custGeom>
              <a:avLst/>
              <a:gdLst/>
              <a:ahLst/>
              <a:cxnLst/>
              <a:rect r="r" b="b" t="t" l="l"/>
              <a:pathLst>
                <a:path h="948691" w="960603">
                  <a:moveTo>
                    <a:pt x="0" y="0"/>
                  </a:moveTo>
                  <a:lnTo>
                    <a:pt x="960603" y="0"/>
                  </a:lnTo>
                  <a:lnTo>
                    <a:pt x="960603" y="948691"/>
                  </a:lnTo>
                  <a:lnTo>
                    <a:pt x="0" y="94869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60603" cy="986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428975" y="7562737"/>
            <a:ext cx="2041499" cy="891892"/>
            <a:chOff x="0" y="0"/>
            <a:chExt cx="537679" cy="2349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37679" cy="234902"/>
            </a:xfrm>
            <a:custGeom>
              <a:avLst/>
              <a:gdLst/>
              <a:ahLst/>
              <a:cxnLst/>
              <a:rect r="r" b="b" t="t" l="l"/>
              <a:pathLst>
                <a:path h="234902" w="537679">
                  <a:moveTo>
                    <a:pt x="0" y="0"/>
                  </a:moveTo>
                  <a:lnTo>
                    <a:pt x="537679" y="0"/>
                  </a:lnTo>
                  <a:lnTo>
                    <a:pt x="537679" y="234902"/>
                  </a:lnTo>
                  <a:lnTo>
                    <a:pt x="0" y="234902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537679" cy="273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570919" y="7500242"/>
            <a:ext cx="2041499" cy="891892"/>
            <a:chOff x="0" y="0"/>
            <a:chExt cx="537679" cy="23490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7679" cy="234902"/>
            </a:xfrm>
            <a:custGeom>
              <a:avLst/>
              <a:gdLst/>
              <a:ahLst/>
              <a:cxnLst/>
              <a:rect r="r" b="b" t="t" l="l"/>
              <a:pathLst>
                <a:path h="234902" w="537679">
                  <a:moveTo>
                    <a:pt x="0" y="0"/>
                  </a:moveTo>
                  <a:lnTo>
                    <a:pt x="537679" y="0"/>
                  </a:lnTo>
                  <a:lnTo>
                    <a:pt x="537679" y="234902"/>
                  </a:lnTo>
                  <a:lnTo>
                    <a:pt x="0" y="234902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537679" cy="273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463306" y="7552856"/>
            <a:ext cx="3731299" cy="813940"/>
            <a:chOff x="0" y="0"/>
            <a:chExt cx="982729" cy="21437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82729" cy="214371"/>
            </a:xfrm>
            <a:custGeom>
              <a:avLst/>
              <a:gdLst/>
              <a:ahLst/>
              <a:cxnLst/>
              <a:rect r="r" b="b" t="t" l="l"/>
              <a:pathLst>
                <a:path h="214371" w="982729">
                  <a:moveTo>
                    <a:pt x="0" y="0"/>
                  </a:moveTo>
                  <a:lnTo>
                    <a:pt x="982729" y="0"/>
                  </a:lnTo>
                  <a:lnTo>
                    <a:pt x="982729" y="214371"/>
                  </a:lnTo>
                  <a:lnTo>
                    <a:pt x="0" y="21437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982729" cy="25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605340" y="7696000"/>
            <a:ext cx="3589266" cy="813940"/>
            <a:chOff x="0" y="0"/>
            <a:chExt cx="945321" cy="21437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45321" cy="214371"/>
            </a:xfrm>
            <a:custGeom>
              <a:avLst/>
              <a:gdLst/>
              <a:ahLst/>
              <a:cxnLst/>
              <a:rect r="r" b="b" t="t" l="l"/>
              <a:pathLst>
                <a:path h="214371" w="945321">
                  <a:moveTo>
                    <a:pt x="0" y="0"/>
                  </a:moveTo>
                  <a:lnTo>
                    <a:pt x="945321" y="0"/>
                  </a:lnTo>
                  <a:lnTo>
                    <a:pt x="945321" y="214371"/>
                  </a:lnTo>
                  <a:lnTo>
                    <a:pt x="0" y="21437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945321" cy="25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1987663" y="1669424"/>
            <a:ext cx="14312675" cy="6948153"/>
          </a:xfrm>
          <a:custGeom>
            <a:avLst/>
            <a:gdLst/>
            <a:ahLst/>
            <a:cxnLst/>
            <a:rect r="r" b="b" t="t" l="l"/>
            <a:pathLst>
              <a:path h="6948153" w="14312675">
                <a:moveTo>
                  <a:pt x="0" y="0"/>
                </a:moveTo>
                <a:lnTo>
                  <a:pt x="14312674" y="0"/>
                </a:lnTo>
                <a:lnTo>
                  <a:pt x="14312674" y="6948152"/>
                </a:lnTo>
                <a:lnTo>
                  <a:pt x="0" y="69481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3705764" y="3923252"/>
            <a:ext cx="11142281" cy="3915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5"/>
              </a:lnSpc>
            </a:pPr>
            <a:r>
              <a:rPr lang="en-US" b="true" sz="8534" spc="-110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 BIOMETRIC  AUTHENTICATION SYSTEM</a:t>
            </a:r>
          </a:p>
          <a:p>
            <a:pPr algn="ctr">
              <a:lnSpc>
                <a:spcPts val="7595"/>
              </a:lnSpc>
            </a:pP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13524594" y="7552856"/>
            <a:ext cx="1730310" cy="286288"/>
          </a:xfrm>
          <a:custGeom>
            <a:avLst/>
            <a:gdLst/>
            <a:ahLst/>
            <a:cxnLst/>
            <a:rect r="r" b="b" t="t" l="l"/>
            <a:pathLst>
              <a:path h="286288" w="1730310">
                <a:moveTo>
                  <a:pt x="0" y="0"/>
                </a:moveTo>
                <a:lnTo>
                  <a:pt x="1730310" y="0"/>
                </a:lnTo>
                <a:lnTo>
                  <a:pt x="1730310" y="286288"/>
                </a:lnTo>
                <a:lnTo>
                  <a:pt x="0" y="2862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2840609" y="2727905"/>
            <a:ext cx="1730310" cy="286288"/>
          </a:xfrm>
          <a:custGeom>
            <a:avLst/>
            <a:gdLst/>
            <a:ahLst/>
            <a:cxnLst/>
            <a:rect r="r" b="b" t="t" l="l"/>
            <a:pathLst>
              <a:path h="286288" w="1730310">
                <a:moveTo>
                  <a:pt x="0" y="0"/>
                </a:moveTo>
                <a:lnTo>
                  <a:pt x="1730310" y="0"/>
                </a:lnTo>
                <a:lnTo>
                  <a:pt x="1730310" y="286288"/>
                </a:lnTo>
                <a:lnTo>
                  <a:pt x="0" y="2862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33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06968" y="937468"/>
            <a:ext cx="6175921" cy="4795264"/>
          </a:xfrm>
          <a:custGeom>
            <a:avLst/>
            <a:gdLst/>
            <a:ahLst/>
            <a:cxnLst/>
            <a:rect r="r" b="b" t="t" l="l"/>
            <a:pathLst>
              <a:path h="4795264" w="6175921">
                <a:moveTo>
                  <a:pt x="0" y="0"/>
                </a:moveTo>
                <a:lnTo>
                  <a:pt x="6175921" y="0"/>
                </a:lnTo>
                <a:lnTo>
                  <a:pt x="6175921" y="4795264"/>
                </a:lnTo>
                <a:lnTo>
                  <a:pt x="0" y="47952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3259" t="-10857" r="-39423" b="-1413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06968" y="6174017"/>
            <a:ext cx="7113773" cy="2848823"/>
          </a:xfrm>
          <a:custGeom>
            <a:avLst/>
            <a:gdLst/>
            <a:ahLst/>
            <a:cxnLst/>
            <a:rect r="r" b="b" t="t" l="l"/>
            <a:pathLst>
              <a:path h="2848823" w="7113773">
                <a:moveTo>
                  <a:pt x="0" y="0"/>
                </a:moveTo>
                <a:lnTo>
                  <a:pt x="7113773" y="0"/>
                </a:lnTo>
                <a:lnTo>
                  <a:pt x="7113773" y="2848823"/>
                </a:lnTo>
                <a:lnTo>
                  <a:pt x="0" y="28488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540" t="-44438" r="0" b="-26081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50180" y="3335100"/>
            <a:ext cx="9643133" cy="6139610"/>
          </a:xfrm>
          <a:custGeom>
            <a:avLst/>
            <a:gdLst/>
            <a:ahLst/>
            <a:cxnLst/>
            <a:rect r="r" b="b" t="t" l="l"/>
            <a:pathLst>
              <a:path h="6139610" w="9643133">
                <a:moveTo>
                  <a:pt x="0" y="0"/>
                </a:moveTo>
                <a:lnTo>
                  <a:pt x="9643132" y="0"/>
                </a:lnTo>
                <a:lnTo>
                  <a:pt x="9643132" y="6139610"/>
                </a:lnTo>
                <a:lnTo>
                  <a:pt x="0" y="61396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542" t="-17362" r="-19274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50180" y="565313"/>
            <a:ext cx="9002422" cy="1944518"/>
            <a:chOff x="0" y="0"/>
            <a:chExt cx="2708125" cy="5849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8125" cy="584953"/>
            </a:xfrm>
            <a:custGeom>
              <a:avLst/>
              <a:gdLst/>
              <a:ahLst/>
              <a:cxnLst/>
              <a:rect r="r" b="b" t="t" l="l"/>
              <a:pathLst>
                <a:path h="584953" w="2708125">
                  <a:moveTo>
                    <a:pt x="2548105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424933"/>
                  </a:lnTo>
                  <a:lnTo>
                    <a:pt x="160020" y="584953"/>
                  </a:lnTo>
                  <a:lnTo>
                    <a:pt x="2548105" y="584953"/>
                  </a:lnTo>
                  <a:lnTo>
                    <a:pt x="2708125" y="424933"/>
                  </a:lnTo>
                  <a:lnTo>
                    <a:pt x="2708125" y="160020"/>
                  </a:lnTo>
                  <a:lnTo>
                    <a:pt x="2548105" y="0"/>
                  </a:lnTo>
                  <a:close/>
                </a:path>
              </a:pathLst>
            </a:custGeom>
            <a:solidFill>
              <a:srgbClr val="000000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63500" y="-22225"/>
              <a:ext cx="2581125" cy="543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439"/>
                </a:lnSpc>
              </a:pPr>
              <a:r>
                <a:rPr lang="en-US" b="true" sz="4599">
                  <a:solidFill>
                    <a:srgbClr val="FFFFFF"/>
                  </a:solidFill>
                  <a:latin typeface="Inter Bold"/>
                  <a:ea typeface="Inter Bold"/>
                  <a:cs typeface="Inter Bold"/>
                  <a:sym typeface="Inter Bold"/>
                </a:rPr>
                <a:t>CAPTURING THE LIVE IMAGE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86523" y="511293"/>
            <a:ext cx="10568830" cy="4632207"/>
          </a:xfrm>
          <a:custGeom>
            <a:avLst/>
            <a:gdLst/>
            <a:ahLst/>
            <a:cxnLst/>
            <a:rect r="r" b="b" t="t" l="l"/>
            <a:pathLst>
              <a:path h="4632207" w="10568830">
                <a:moveTo>
                  <a:pt x="0" y="0"/>
                </a:moveTo>
                <a:lnTo>
                  <a:pt x="10568830" y="0"/>
                </a:lnTo>
                <a:lnTo>
                  <a:pt x="10568830" y="4632207"/>
                </a:lnTo>
                <a:lnTo>
                  <a:pt x="0" y="46322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16" t="-13942" r="0" b="-983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86523" y="5143500"/>
            <a:ext cx="10568830" cy="4597083"/>
          </a:xfrm>
          <a:custGeom>
            <a:avLst/>
            <a:gdLst/>
            <a:ahLst/>
            <a:cxnLst/>
            <a:rect r="r" b="b" t="t" l="l"/>
            <a:pathLst>
              <a:path h="4597083" w="10568830">
                <a:moveTo>
                  <a:pt x="0" y="0"/>
                </a:moveTo>
                <a:lnTo>
                  <a:pt x="10568830" y="0"/>
                </a:lnTo>
                <a:lnTo>
                  <a:pt x="10568830" y="4597083"/>
                </a:lnTo>
                <a:lnTo>
                  <a:pt x="0" y="45970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17" t="-24355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224291"/>
            <a:ext cx="7047077" cy="1944518"/>
            <a:chOff x="0" y="0"/>
            <a:chExt cx="2119914" cy="5849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19914" cy="584953"/>
            </a:xfrm>
            <a:custGeom>
              <a:avLst/>
              <a:gdLst/>
              <a:ahLst/>
              <a:cxnLst/>
              <a:rect r="r" b="b" t="t" l="l"/>
              <a:pathLst>
                <a:path h="584953" w="2119914">
                  <a:moveTo>
                    <a:pt x="1959894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424933"/>
                  </a:lnTo>
                  <a:lnTo>
                    <a:pt x="160020" y="584953"/>
                  </a:lnTo>
                  <a:lnTo>
                    <a:pt x="1959894" y="584953"/>
                  </a:lnTo>
                  <a:lnTo>
                    <a:pt x="2119914" y="424933"/>
                  </a:lnTo>
                  <a:lnTo>
                    <a:pt x="2119914" y="160020"/>
                  </a:lnTo>
                  <a:lnTo>
                    <a:pt x="1959894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63500" y="-22225"/>
              <a:ext cx="1992914" cy="543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439"/>
                </a:lnSpc>
              </a:pPr>
              <a:r>
                <a:rPr lang="en-US" b="true" sz="4599">
                  <a:solidFill>
                    <a:srgbClr val="D9D9D9"/>
                  </a:solidFill>
                  <a:latin typeface="Inter Bold"/>
                  <a:ea typeface="Inter Bold"/>
                  <a:cs typeface="Inter Bold"/>
                  <a:sym typeface="Inter Bold"/>
                </a:rPr>
                <a:t>Training Model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26204" y="6203388"/>
            <a:ext cx="6404170" cy="3872342"/>
          </a:xfrm>
          <a:custGeom>
            <a:avLst/>
            <a:gdLst/>
            <a:ahLst/>
            <a:cxnLst/>
            <a:rect r="r" b="b" t="t" l="l"/>
            <a:pathLst>
              <a:path h="3872342" w="6404170">
                <a:moveTo>
                  <a:pt x="0" y="0"/>
                </a:moveTo>
                <a:lnTo>
                  <a:pt x="6404169" y="0"/>
                </a:lnTo>
                <a:lnTo>
                  <a:pt x="6404169" y="3872341"/>
                </a:lnTo>
                <a:lnTo>
                  <a:pt x="0" y="38723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326" r="0" b="-2326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26229" y="2344156"/>
            <a:ext cx="5809541" cy="3744931"/>
          </a:xfrm>
          <a:custGeom>
            <a:avLst/>
            <a:gdLst/>
            <a:ahLst/>
            <a:cxnLst/>
            <a:rect r="r" b="b" t="t" l="l"/>
            <a:pathLst>
              <a:path h="3744931" w="5809541">
                <a:moveTo>
                  <a:pt x="0" y="0"/>
                </a:moveTo>
                <a:lnTo>
                  <a:pt x="5809540" y="0"/>
                </a:lnTo>
                <a:lnTo>
                  <a:pt x="5809540" y="3744932"/>
                </a:lnTo>
                <a:lnTo>
                  <a:pt x="0" y="37449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551" r="0" b="-12604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6A6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088" y="5918481"/>
            <a:ext cx="9514742" cy="3346421"/>
          </a:xfrm>
          <a:custGeom>
            <a:avLst/>
            <a:gdLst/>
            <a:ahLst/>
            <a:cxnLst/>
            <a:rect r="r" b="b" t="t" l="l"/>
            <a:pathLst>
              <a:path h="3346421" w="9514742">
                <a:moveTo>
                  <a:pt x="0" y="0"/>
                </a:moveTo>
                <a:lnTo>
                  <a:pt x="9514742" y="0"/>
                </a:lnTo>
                <a:lnTo>
                  <a:pt x="9514742" y="3346421"/>
                </a:lnTo>
                <a:lnTo>
                  <a:pt x="0" y="33464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201" t="-109867" r="-673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1088" y="445355"/>
            <a:ext cx="9514742" cy="5473125"/>
          </a:xfrm>
          <a:custGeom>
            <a:avLst/>
            <a:gdLst/>
            <a:ahLst/>
            <a:cxnLst/>
            <a:rect r="r" b="b" t="t" l="l"/>
            <a:pathLst>
              <a:path h="5473125" w="9514742">
                <a:moveTo>
                  <a:pt x="0" y="0"/>
                </a:moveTo>
                <a:lnTo>
                  <a:pt x="9514742" y="0"/>
                </a:lnTo>
                <a:lnTo>
                  <a:pt x="9514742" y="5473126"/>
                </a:lnTo>
                <a:lnTo>
                  <a:pt x="0" y="54731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277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12223" y="331055"/>
            <a:ext cx="7047077" cy="1944518"/>
            <a:chOff x="0" y="0"/>
            <a:chExt cx="2119914" cy="58495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19914" cy="584953"/>
            </a:xfrm>
            <a:custGeom>
              <a:avLst/>
              <a:gdLst/>
              <a:ahLst/>
              <a:cxnLst/>
              <a:rect r="r" b="b" t="t" l="l"/>
              <a:pathLst>
                <a:path h="584953" w="2119914">
                  <a:moveTo>
                    <a:pt x="1959894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424933"/>
                  </a:lnTo>
                  <a:lnTo>
                    <a:pt x="160020" y="584953"/>
                  </a:lnTo>
                  <a:lnTo>
                    <a:pt x="1959894" y="584953"/>
                  </a:lnTo>
                  <a:lnTo>
                    <a:pt x="2119914" y="424933"/>
                  </a:lnTo>
                  <a:lnTo>
                    <a:pt x="2119914" y="160020"/>
                  </a:lnTo>
                  <a:lnTo>
                    <a:pt x="1959894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63500" y="-22225"/>
              <a:ext cx="1992914" cy="543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439"/>
                </a:lnSpc>
              </a:pPr>
              <a:r>
                <a:rPr lang="en-US" b="true" sz="4599">
                  <a:solidFill>
                    <a:srgbClr val="D9D9D9"/>
                  </a:solidFill>
                  <a:latin typeface="Inter Bold"/>
                  <a:ea typeface="Inter Bold"/>
                  <a:cs typeface="Inter Bold"/>
                  <a:sym typeface="Inter Bold"/>
                </a:rPr>
                <a:t>Authentication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12223" y="4346944"/>
            <a:ext cx="7743830" cy="4454869"/>
          </a:xfrm>
          <a:custGeom>
            <a:avLst/>
            <a:gdLst/>
            <a:ahLst/>
            <a:cxnLst/>
            <a:rect r="r" b="b" t="t" l="l"/>
            <a:pathLst>
              <a:path h="4454869" w="7743830">
                <a:moveTo>
                  <a:pt x="0" y="0"/>
                </a:moveTo>
                <a:lnTo>
                  <a:pt x="7743830" y="0"/>
                </a:lnTo>
                <a:lnTo>
                  <a:pt x="7743830" y="4454869"/>
                </a:lnTo>
                <a:lnTo>
                  <a:pt x="0" y="44548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6398" t="-24312" r="-16913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12223" y="3438224"/>
            <a:ext cx="4193259" cy="667532"/>
            <a:chOff x="0" y="0"/>
            <a:chExt cx="483645" cy="7699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645" cy="76992"/>
            </a:xfrm>
            <a:custGeom>
              <a:avLst/>
              <a:gdLst/>
              <a:ahLst/>
              <a:cxnLst/>
              <a:rect r="r" b="b" t="t" l="l"/>
              <a:pathLst>
                <a:path h="76992" w="483645">
                  <a:moveTo>
                    <a:pt x="38496" y="0"/>
                  </a:moveTo>
                  <a:lnTo>
                    <a:pt x="445149" y="0"/>
                  </a:lnTo>
                  <a:cubicBezTo>
                    <a:pt x="466409" y="0"/>
                    <a:pt x="483645" y="17235"/>
                    <a:pt x="483645" y="38496"/>
                  </a:cubicBezTo>
                  <a:lnTo>
                    <a:pt x="483645" y="38496"/>
                  </a:lnTo>
                  <a:cubicBezTo>
                    <a:pt x="483645" y="59757"/>
                    <a:pt x="466409" y="76992"/>
                    <a:pt x="445149" y="76992"/>
                  </a:cubicBezTo>
                  <a:lnTo>
                    <a:pt x="38496" y="76992"/>
                  </a:lnTo>
                  <a:cubicBezTo>
                    <a:pt x="17235" y="76992"/>
                    <a:pt x="0" y="59757"/>
                    <a:pt x="0" y="38496"/>
                  </a:cubicBezTo>
                  <a:lnTo>
                    <a:pt x="0" y="38496"/>
                  </a:lnTo>
                  <a:cubicBezTo>
                    <a:pt x="0" y="17235"/>
                    <a:pt x="17235" y="0"/>
                    <a:pt x="38496" y="0"/>
                  </a:cubicBezTo>
                  <a:close/>
                </a:path>
              </a:pathLst>
            </a:custGeom>
            <a:solidFill>
              <a:srgbClr val="5DBC8A"/>
            </a:solidFill>
            <a:ln w="28575" cap="rnd">
              <a:solidFill>
                <a:srgbClr val="003333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83645" cy="1150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Inter Bold"/>
                  <a:ea typeface="Inter Bold"/>
                  <a:cs typeface="Inter Bold"/>
                  <a:sym typeface="Inter Bold"/>
                </a:rPr>
                <a:t>Authentication Workflow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56742" y="5143500"/>
            <a:ext cx="771958" cy="0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828629" y="308926"/>
            <a:ext cx="9865946" cy="9605108"/>
            <a:chOff x="0" y="0"/>
            <a:chExt cx="2967891" cy="28894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67891" cy="2889425"/>
            </a:xfrm>
            <a:custGeom>
              <a:avLst/>
              <a:gdLst/>
              <a:ahLst/>
              <a:cxnLst/>
              <a:rect r="r" b="b" t="t" l="l"/>
              <a:pathLst>
                <a:path h="2889425" w="2967891">
                  <a:moveTo>
                    <a:pt x="2807871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729405"/>
                  </a:lnTo>
                  <a:lnTo>
                    <a:pt x="160020" y="2889425"/>
                  </a:lnTo>
                  <a:lnTo>
                    <a:pt x="2807871" y="2889425"/>
                  </a:lnTo>
                  <a:lnTo>
                    <a:pt x="2967891" y="2729405"/>
                  </a:lnTo>
                  <a:lnTo>
                    <a:pt x="2967891" y="160020"/>
                  </a:lnTo>
                  <a:lnTo>
                    <a:pt x="2807871" y="0"/>
                  </a:lnTo>
                  <a:close/>
                </a:path>
              </a:pathLst>
            </a:custGeom>
            <a:solidFill>
              <a:srgbClr val="003333"/>
            </a:solidFill>
            <a:ln w="38100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63500" y="25400"/>
              <a:ext cx="2840891" cy="28005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60768" y="1427627"/>
            <a:ext cx="6725174" cy="1595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89"/>
              </a:lnSpc>
            </a:pPr>
            <a:r>
              <a:rPr lang="en-US" b="true" sz="6189" spc="-160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FUTURE ENHANCEMENTS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85515" y="592629"/>
            <a:ext cx="3099122" cy="214121"/>
          </a:xfrm>
          <a:custGeom>
            <a:avLst/>
            <a:gdLst/>
            <a:ahLst/>
            <a:cxnLst/>
            <a:rect r="r" b="b" t="t" l="l"/>
            <a:pathLst>
              <a:path h="214121" w="3099122">
                <a:moveTo>
                  <a:pt x="0" y="0"/>
                </a:moveTo>
                <a:lnTo>
                  <a:pt x="3099122" y="0"/>
                </a:lnTo>
                <a:lnTo>
                  <a:pt x="3099122" y="214121"/>
                </a:lnTo>
                <a:lnTo>
                  <a:pt x="0" y="2141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804541" y="9148694"/>
            <a:ext cx="2874483" cy="198601"/>
          </a:xfrm>
          <a:custGeom>
            <a:avLst/>
            <a:gdLst/>
            <a:ahLst/>
            <a:cxnLst/>
            <a:rect r="r" b="b" t="t" l="l"/>
            <a:pathLst>
              <a:path h="198601" w="2874483">
                <a:moveTo>
                  <a:pt x="0" y="0"/>
                </a:moveTo>
                <a:lnTo>
                  <a:pt x="2874482" y="0"/>
                </a:lnTo>
                <a:lnTo>
                  <a:pt x="2874482" y="198601"/>
                </a:lnTo>
                <a:lnTo>
                  <a:pt x="0" y="1986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83297" y="4165187"/>
            <a:ext cx="8756612" cy="1077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04"/>
              </a:lnSpc>
            </a:pPr>
            <a:r>
              <a:rPr lang="en-US" sz="238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Integrate voice and fingerprint authentication for improved security and user convenience across various platforms.Up to 30% increase in accuracy over single methods.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48296" y="3741740"/>
            <a:ext cx="7345683" cy="36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1"/>
              </a:lnSpc>
            </a:pPr>
            <a:r>
              <a:rPr lang="en-US" b="true" sz="3072" spc="119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MULTI-MODAL BIOMETRICS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8296" y="5516367"/>
            <a:ext cx="7345683" cy="36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1"/>
              </a:lnSpc>
            </a:pPr>
            <a:r>
              <a:rPr lang="en-US" b="true" sz="3072" spc="119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CLOUD INTEGRATION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8296" y="5896078"/>
            <a:ext cx="8791613" cy="1489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60"/>
              </a:lnSpc>
            </a:pPr>
            <a:r>
              <a:rPr lang="en-US" sz="2426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Implement real-time processing capabilities in the cloud to accommodate a growing number of users and transactions. 20% enhancement in identification accuracy via real-time analysis.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8296" y="7628804"/>
            <a:ext cx="7345683" cy="36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1"/>
              </a:lnSpc>
            </a:pPr>
            <a:r>
              <a:rPr lang="en-US" b="true" sz="3072" spc="119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ADVANCED ML MODELS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83297" y="8011729"/>
            <a:ext cx="8756612" cy="1089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15"/>
              </a:lnSpc>
            </a:pPr>
            <a:r>
              <a:rPr lang="en-US" sz="239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Adopt transformer models to enhance feature extraction and improve accuracy in distinguishing user identities.Potential for a 25% boost in overall model accuracy.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843895" y="806750"/>
            <a:ext cx="7293073" cy="3979667"/>
            <a:chOff x="0" y="0"/>
            <a:chExt cx="1129888" cy="61655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29888" cy="616555"/>
            </a:xfrm>
            <a:custGeom>
              <a:avLst/>
              <a:gdLst/>
              <a:ahLst/>
              <a:cxnLst/>
              <a:rect r="r" b="b" t="t" l="l"/>
              <a:pathLst>
                <a:path h="616555" w="1129888">
                  <a:moveTo>
                    <a:pt x="0" y="0"/>
                  </a:moveTo>
                  <a:lnTo>
                    <a:pt x="1129888" y="0"/>
                  </a:lnTo>
                  <a:lnTo>
                    <a:pt x="1129888" y="616555"/>
                  </a:lnTo>
                  <a:lnTo>
                    <a:pt x="0" y="616555"/>
                  </a:lnTo>
                  <a:close/>
                </a:path>
              </a:pathLst>
            </a:custGeom>
            <a:blipFill>
              <a:blip r:embed="rId4"/>
              <a:stretch>
                <a:fillRect l="0" t="-41629" r="0" b="-41629"/>
              </a:stretch>
            </a:blipFill>
            <a:ln w="38100" cap="sq">
              <a:solidFill>
                <a:srgbClr val="00F9FF"/>
              </a:solidFill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0843895" y="5111480"/>
            <a:ext cx="7293073" cy="4029686"/>
            <a:chOff x="0" y="0"/>
            <a:chExt cx="1129888" cy="62430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29888" cy="624304"/>
            </a:xfrm>
            <a:custGeom>
              <a:avLst/>
              <a:gdLst/>
              <a:ahLst/>
              <a:cxnLst/>
              <a:rect r="r" b="b" t="t" l="l"/>
              <a:pathLst>
                <a:path h="624304" w="1129888">
                  <a:moveTo>
                    <a:pt x="0" y="0"/>
                  </a:moveTo>
                  <a:lnTo>
                    <a:pt x="1129888" y="0"/>
                  </a:lnTo>
                  <a:lnTo>
                    <a:pt x="1129888" y="624304"/>
                  </a:lnTo>
                  <a:lnTo>
                    <a:pt x="0" y="624304"/>
                  </a:lnTo>
                  <a:close/>
                </a:path>
              </a:pathLst>
            </a:custGeom>
            <a:blipFill>
              <a:blip r:embed="rId5"/>
              <a:stretch>
                <a:fillRect l="0" t="-30949" r="0" b="-30949"/>
              </a:stretch>
            </a:blipFill>
            <a:ln w="38100" cap="sq">
              <a:solidFill>
                <a:srgbClr val="00F9FF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16652" y="1616001"/>
            <a:ext cx="10756782" cy="8412064"/>
            <a:chOff x="0" y="0"/>
            <a:chExt cx="3235874" cy="25305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35874" cy="2530532"/>
            </a:xfrm>
            <a:custGeom>
              <a:avLst/>
              <a:gdLst/>
              <a:ahLst/>
              <a:cxnLst/>
              <a:rect r="r" b="b" t="t" l="l"/>
              <a:pathLst>
                <a:path h="2530532" w="3235874">
                  <a:moveTo>
                    <a:pt x="3075854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370512"/>
                  </a:lnTo>
                  <a:lnTo>
                    <a:pt x="160020" y="2530532"/>
                  </a:lnTo>
                  <a:lnTo>
                    <a:pt x="3075854" y="2530532"/>
                  </a:lnTo>
                  <a:lnTo>
                    <a:pt x="3235874" y="2370512"/>
                  </a:lnTo>
                  <a:lnTo>
                    <a:pt x="3235874" y="160020"/>
                  </a:lnTo>
                  <a:lnTo>
                    <a:pt x="3075854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63500" y="6350"/>
              <a:ext cx="3108874" cy="246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4339"/>
                </a:lnSpc>
              </a:pPr>
              <a:r>
                <a:rPr lang="en-US" sz="3099" b="true">
                  <a:solidFill>
                    <a:srgbClr val="D9D9D9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Enhanced Security</a:t>
              </a:r>
            </a:p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D9D9D9"/>
                  </a:solidFill>
                  <a:latin typeface="Inter"/>
                  <a:ea typeface="Inter"/>
                  <a:cs typeface="Inter"/>
                  <a:sym typeface="Inter"/>
                </a:rPr>
                <a:t>The system provides robust protection against unauthorized access.</a:t>
              </a:r>
            </a:p>
            <a:p>
              <a:pPr algn="l">
                <a:lnSpc>
                  <a:spcPts val="4199"/>
                </a:lnSpc>
              </a:pPr>
            </a:p>
            <a:p>
              <a:pPr algn="l">
                <a:lnSpc>
                  <a:spcPts val="4339"/>
                </a:lnSpc>
              </a:pPr>
              <a:r>
                <a:rPr lang="en-US" sz="3099" b="true">
                  <a:solidFill>
                    <a:srgbClr val="D9D9D9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User-Friendly Authentication</a:t>
              </a:r>
            </a:p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D9D9D9"/>
                  </a:solidFill>
                  <a:latin typeface="Inter"/>
                  <a:ea typeface="Inter"/>
                  <a:cs typeface="Inter"/>
                  <a:sym typeface="Inter"/>
                </a:rPr>
                <a:t>Biometric data eliminates the need for traditional passwords.</a:t>
              </a:r>
            </a:p>
            <a:p>
              <a:pPr algn="l">
                <a:lnSpc>
                  <a:spcPts val="4199"/>
                </a:lnSpc>
              </a:pPr>
            </a:p>
            <a:p>
              <a:pPr algn="l">
                <a:lnSpc>
                  <a:spcPts val="4339"/>
                </a:lnSpc>
              </a:pPr>
              <a:r>
                <a:rPr lang="en-US" sz="3099" b="true">
                  <a:solidFill>
                    <a:srgbClr val="D9D9D9"/>
                  </a:solidFill>
                  <a:latin typeface="Inter Bold"/>
                  <a:ea typeface="Inter Bold"/>
                  <a:cs typeface="Inter Bold"/>
                  <a:sym typeface="Inter Bold"/>
                </a:rPr>
                <a:t>Scalable Implementation</a:t>
              </a:r>
            </a:p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D9D9D9"/>
                  </a:solidFill>
                  <a:latin typeface="Inter"/>
                  <a:ea typeface="Inter"/>
                  <a:cs typeface="Inter"/>
                  <a:sym typeface="Inter"/>
                </a:rPr>
                <a:t>Easily adaptable to various industries and applications.</a:t>
              </a:r>
            </a:p>
            <a:p>
              <a:pPr algn="l">
                <a:lnSpc>
                  <a:spcPts val="4199"/>
                </a:lnSpc>
              </a:pPr>
            </a:p>
            <a:p>
              <a:pPr algn="l">
                <a:lnSpc>
                  <a:spcPts val="4339"/>
                </a:lnSpc>
              </a:pPr>
              <a:r>
                <a:rPr lang="en-US" sz="3099" b="true">
                  <a:solidFill>
                    <a:srgbClr val="D9D9D9"/>
                  </a:solidFill>
                  <a:latin typeface="Inter Bold"/>
                  <a:ea typeface="Inter Bold"/>
                  <a:cs typeface="Inter Bold"/>
                  <a:sym typeface="Inter Bold"/>
                </a:rPr>
                <a:t>Advanced Technology Utilization</a:t>
              </a:r>
            </a:p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D9D9D9"/>
                  </a:solidFill>
                  <a:latin typeface="Inter"/>
                  <a:ea typeface="Inter"/>
                  <a:cs typeface="Inter"/>
                  <a:sym typeface="Inter"/>
                </a:rPr>
                <a:t>Integration of machine learning improves accuracy and efficiency.</a:t>
              </a: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86879" y="451920"/>
            <a:ext cx="6629773" cy="1850057"/>
            <a:chOff x="0" y="0"/>
            <a:chExt cx="1994380" cy="55653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94380" cy="556537"/>
            </a:xfrm>
            <a:custGeom>
              <a:avLst/>
              <a:gdLst/>
              <a:ahLst/>
              <a:cxnLst/>
              <a:rect r="r" b="b" t="t" l="l"/>
              <a:pathLst>
                <a:path h="556537" w="1994380">
                  <a:moveTo>
                    <a:pt x="1834360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396517"/>
                  </a:lnTo>
                  <a:lnTo>
                    <a:pt x="160020" y="556537"/>
                  </a:lnTo>
                  <a:lnTo>
                    <a:pt x="1834360" y="556537"/>
                  </a:lnTo>
                  <a:lnTo>
                    <a:pt x="1994380" y="396517"/>
                  </a:lnTo>
                  <a:lnTo>
                    <a:pt x="1994380" y="160020"/>
                  </a:lnTo>
                  <a:lnTo>
                    <a:pt x="1834360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63500" y="-41275"/>
              <a:ext cx="1867380" cy="5343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399"/>
                </a:lnSpc>
              </a:pPr>
              <a:r>
                <a:rPr lang="en-US" b="true" sz="5999">
                  <a:solidFill>
                    <a:srgbClr val="FFFFFF"/>
                  </a:solidFill>
                  <a:latin typeface="Inter Bold"/>
                  <a:ea typeface="Inter Bold"/>
                  <a:cs typeface="Inter Bold"/>
                  <a:sym typeface="Inter Bold"/>
                </a:rPr>
                <a:t>CONCLUSION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07853" y="3174847"/>
            <a:ext cx="6469303" cy="5823374"/>
          </a:xfrm>
          <a:custGeom>
            <a:avLst/>
            <a:gdLst/>
            <a:ahLst/>
            <a:cxnLst/>
            <a:rect r="r" b="b" t="t" l="l"/>
            <a:pathLst>
              <a:path h="5823374" w="6469303">
                <a:moveTo>
                  <a:pt x="0" y="0"/>
                </a:moveTo>
                <a:lnTo>
                  <a:pt x="6469303" y="0"/>
                </a:lnTo>
                <a:lnTo>
                  <a:pt x="6469303" y="5823374"/>
                </a:lnTo>
                <a:lnTo>
                  <a:pt x="0" y="5823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921" t="0" r="-2382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2714" y="2057400"/>
            <a:ext cx="11532595" cy="3831379"/>
            <a:chOff x="0" y="0"/>
            <a:chExt cx="3037391" cy="10090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37391" cy="1009087"/>
            </a:xfrm>
            <a:custGeom>
              <a:avLst/>
              <a:gdLst/>
              <a:ahLst/>
              <a:cxnLst/>
              <a:rect r="r" b="b" t="t" l="l"/>
              <a:pathLst>
                <a:path h="1009087" w="3037391">
                  <a:moveTo>
                    <a:pt x="0" y="0"/>
                  </a:moveTo>
                  <a:lnTo>
                    <a:pt x="3037391" y="0"/>
                  </a:lnTo>
                  <a:lnTo>
                    <a:pt x="3037391" y="1009087"/>
                  </a:lnTo>
                  <a:lnTo>
                    <a:pt x="0" y="1009087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037391" cy="10471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103191" y="4579883"/>
            <a:ext cx="12091415" cy="3602062"/>
            <a:chOff x="0" y="0"/>
            <a:chExt cx="3184570" cy="94869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84570" cy="948691"/>
            </a:xfrm>
            <a:custGeom>
              <a:avLst/>
              <a:gdLst/>
              <a:ahLst/>
              <a:cxnLst/>
              <a:rect r="r" b="b" t="t" l="l"/>
              <a:pathLst>
                <a:path h="948691" w="3184570">
                  <a:moveTo>
                    <a:pt x="0" y="0"/>
                  </a:moveTo>
                  <a:lnTo>
                    <a:pt x="3184570" y="0"/>
                  </a:lnTo>
                  <a:lnTo>
                    <a:pt x="3184570" y="948691"/>
                  </a:lnTo>
                  <a:lnTo>
                    <a:pt x="0" y="94869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84570" cy="986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2700000">
            <a:off x="11700950" y="2816842"/>
            <a:ext cx="3647288" cy="3602062"/>
            <a:chOff x="0" y="0"/>
            <a:chExt cx="960603" cy="94869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60603" cy="948691"/>
            </a:xfrm>
            <a:custGeom>
              <a:avLst/>
              <a:gdLst/>
              <a:ahLst/>
              <a:cxnLst/>
              <a:rect r="r" b="b" t="t" l="l"/>
              <a:pathLst>
                <a:path h="948691" w="960603">
                  <a:moveTo>
                    <a:pt x="0" y="0"/>
                  </a:moveTo>
                  <a:lnTo>
                    <a:pt x="960603" y="0"/>
                  </a:lnTo>
                  <a:lnTo>
                    <a:pt x="960603" y="948691"/>
                  </a:lnTo>
                  <a:lnTo>
                    <a:pt x="0" y="94869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960603" cy="986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2700000">
            <a:off x="2747275" y="4173742"/>
            <a:ext cx="3647288" cy="3602062"/>
            <a:chOff x="0" y="0"/>
            <a:chExt cx="960603" cy="94869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60603" cy="948691"/>
            </a:xfrm>
            <a:custGeom>
              <a:avLst/>
              <a:gdLst/>
              <a:ahLst/>
              <a:cxnLst/>
              <a:rect r="r" b="b" t="t" l="l"/>
              <a:pathLst>
                <a:path h="948691" w="960603">
                  <a:moveTo>
                    <a:pt x="0" y="0"/>
                  </a:moveTo>
                  <a:lnTo>
                    <a:pt x="960603" y="0"/>
                  </a:lnTo>
                  <a:lnTo>
                    <a:pt x="960603" y="948691"/>
                  </a:lnTo>
                  <a:lnTo>
                    <a:pt x="0" y="94869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60603" cy="9867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428975" y="7562737"/>
            <a:ext cx="2041499" cy="891892"/>
            <a:chOff x="0" y="0"/>
            <a:chExt cx="537679" cy="2349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37679" cy="234902"/>
            </a:xfrm>
            <a:custGeom>
              <a:avLst/>
              <a:gdLst/>
              <a:ahLst/>
              <a:cxnLst/>
              <a:rect r="r" b="b" t="t" l="l"/>
              <a:pathLst>
                <a:path h="234902" w="537679">
                  <a:moveTo>
                    <a:pt x="0" y="0"/>
                  </a:moveTo>
                  <a:lnTo>
                    <a:pt x="537679" y="0"/>
                  </a:lnTo>
                  <a:lnTo>
                    <a:pt x="537679" y="234902"/>
                  </a:lnTo>
                  <a:lnTo>
                    <a:pt x="0" y="234902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537679" cy="273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570919" y="7500242"/>
            <a:ext cx="2041499" cy="891892"/>
            <a:chOff x="0" y="0"/>
            <a:chExt cx="537679" cy="23490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7679" cy="234902"/>
            </a:xfrm>
            <a:custGeom>
              <a:avLst/>
              <a:gdLst/>
              <a:ahLst/>
              <a:cxnLst/>
              <a:rect r="r" b="b" t="t" l="l"/>
              <a:pathLst>
                <a:path h="234902" w="537679">
                  <a:moveTo>
                    <a:pt x="0" y="0"/>
                  </a:moveTo>
                  <a:lnTo>
                    <a:pt x="537679" y="0"/>
                  </a:lnTo>
                  <a:lnTo>
                    <a:pt x="537679" y="234902"/>
                  </a:lnTo>
                  <a:lnTo>
                    <a:pt x="0" y="234902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537679" cy="273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463306" y="7552856"/>
            <a:ext cx="3731299" cy="813940"/>
            <a:chOff x="0" y="0"/>
            <a:chExt cx="982729" cy="21437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82729" cy="214371"/>
            </a:xfrm>
            <a:custGeom>
              <a:avLst/>
              <a:gdLst/>
              <a:ahLst/>
              <a:cxnLst/>
              <a:rect r="r" b="b" t="t" l="l"/>
              <a:pathLst>
                <a:path h="214371" w="982729">
                  <a:moveTo>
                    <a:pt x="0" y="0"/>
                  </a:moveTo>
                  <a:lnTo>
                    <a:pt x="982729" y="0"/>
                  </a:lnTo>
                  <a:lnTo>
                    <a:pt x="982729" y="214371"/>
                  </a:lnTo>
                  <a:lnTo>
                    <a:pt x="0" y="21437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982729" cy="25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605340" y="7696000"/>
            <a:ext cx="3589266" cy="813940"/>
            <a:chOff x="0" y="0"/>
            <a:chExt cx="945321" cy="21437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45321" cy="214371"/>
            </a:xfrm>
            <a:custGeom>
              <a:avLst/>
              <a:gdLst/>
              <a:ahLst/>
              <a:cxnLst/>
              <a:rect r="r" b="b" t="t" l="l"/>
              <a:pathLst>
                <a:path h="214371" w="945321">
                  <a:moveTo>
                    <a:pt x="0" y="0"/>
                  </a:moveTo>
                  <a:lnTo>
                    <a:pt x="945321" y="0"/>
                  </a:lnTo>
                  <a:lnTo>
                    <a:pt x="945321" y="214371"/>
                  </a:lnTo>
                  <a:lnTo>
                    <a:pt x="0" y="214371"/>
                  </a:lnTo>
                  <a:close/>
                </a:path>
              </a:pathLst>
            </a:custGeom>
            <a:solidFill>
              <a:srgbClr val="003333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945321" cy="2524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1987663" y="1669424"/>
            <a:ext cx="14312675" cy="6948153"/>
          </a:xfrm>
          <a:custGeom>
            <a:avLst/>
            <a:gdLst/>
            <a:ahLst/>
            <a:cxnLst/>
            <a:rect r="r" b="b" t="t" l="l"/>
            <a:pathLst>
              <a:path h="6948153" w="14312675">
                <a:moveTo>
                  <a:pt x="0" y="0"/>
                </a:moveTo>
                <a:lnTo>
                  <a:pt x="14312674" y="0"/>
                </a:lnTo>
                <a:lnTo>
                  <a:pt x="14312674" y="6948152"/>
                </a:lnTo>
                <a:lnTo>
                  <a:pt x="0" y="69481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4103191" y="4714360"/>
            <a:ext cx="10081618" cy="1130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99"/>
              </a:lnSpc>
            </a:pPr>
            <a:r>
              <a:rPr lang="en-US" b="true" sz="9999" spc="-129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THANKYOU</a:t>
            </a:r>
          </a:p>
        </p:txBody>
      </p:sp>
      <p:sp>
        <p:nvSpPr>
          <p:cNvPr name="Freeform 28" id="28"/>
          <p:cNvSpPr/>
          <p:nvPr/>
        </p:nvSpPr>
        <p:spPr>
          <a:xfrm flipH="false" flipV="false" rot="0">
            <a:off x="13524594" y="7552856"/>
            <a:ext cx="1730310" cy="286288"/>
          </a:xfrm>
          <a:custGeom>
            <a:avLst/>
            <a:gdLst/>
            <a:ahLst/>
            <a:cxnLst/>
            <a:rect r="r" b="b" t="t" l="l"/>
            <a:pathLst>
              <a:path h="286288" w="1730310">
                <a:moveTo>
                  <a:pt x="0" y="0"/>
                </a:moveTo>
                <a:lnTo>
                  <a:pt x="1730310" y="0"/>
                </a:lnTo>
                <a:lnTo>
                  <a:pt x="1730310" y="286288"/>
                </a:lnTo>
                <a:lnTo>
                  <a:pt x="0" y="2862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2840609" y="2727905"/>
            <a:ext cx="1730310" cy="286288"/>
          </a:xfrm>
          <a:custGeom>
            <a:avLst/>
            <a:gdLst/>
            <a:ahLst/>
            <a:cxnLst/>
            <a:rect r="r" b="b" t="t" l="l"/>
            <a:pathLst>
              <a:path h="286288" w="1730310">
                <a:moveTo>
                  <a:pt x="0" y="0"/>
                </a:moveTo>
                <a:lnTo>
                  <a:pt x="1730310" y="0"/>
                </a:lnTo>
                <a:lnTo>
                  <a:pt x="1730310" y="286288"/>
                </a:lnTo>
                <a:lnTo>
                  <a:pt x="0" y="2862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8229600"/>
            <a:chOff x="0" y="0"/>
            <a:chExt cx="160302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03022" cy="812800"/>
            </a:xfrm>
            <a:custGeom>
              <a:avLst/>
              <a:gdLst/>
              <a:ahLst/>
              <a:cxnLst/>
              <a:rect r="r" b="b" t="t" l="l"/>
              <a:pathLst>
                <a:path h="812800" w="1603022">
                  <a:moveTo>
                    <a:pt x="1443002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652780"/>
                  </a:lnTo>
                  <a:lnTo>
                    <a:pt x="160020" y="812800"/>
                  </a:lnTo>
                  <a:lnTo>
                    <a:pt x="1443002" y="812800"/>
                  </a:lnTo>
                  <a:lnTo>
                    <a:pt x="1603022" y="652780"/>
                  </a:lnTo>
                  <a:lnTo>
                    <a:pt x="1603022" y="160020"/>
                  </a:lnTo>
                  <a:lnTo>
                    <a:pt x="1443002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63500" y="25400"/>
              <a:ext cx="1476022" cy="723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256742" y="5143500"/>
            <a:ext cx="771958" cy="0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H="true">
            <a:off x="17259300" y="5143500"/>
            <a:ext cx="771958" cy="0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V="true">
            <a:off x="9144000" y="9258300"/>
            <a:ext cx="0" cy="771958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9144000" y="256742"/>
            <a:ext cx="0" cy="771958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3021200" y="8821108"/>
            <a:ext cx="2631364" cy="181803"/>
          </a:xfrm>
          <a:custGeom>
            <a:avLst/>
            <a:gdLst/>
            <a:ahLst/>
            <a:cxnLst/>
            <a:rect r="r" b="b" t="t" l="l"/>
            <a:pathLst>
              <a:path h="181803" w="2631364">
                <a:moveTo>
                  <a:pt x="0" y="0"/>
                </a:moveTo>
                <a:lnTo>
                  <a:pt x="2631363" y="0"/>
                </a:lnTo>
                <a:lnTo>
                  <a:pt x="2631363" y="181803"/>
                </a:lnTo>
                <a:lnTo>
                  <a:pt x="0" y="1818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797501" y="1310988"/>
            <a:ext cx="2631364" cy="181803"/>
          </a:xfrm>
          <a:custGeom>
            <a:avLst/>
            <a:gdLst/>
            <a:ahLst/>
            <a:cxnLst/>
            <a:rect r="r" b="b" t="t" l="l"/>
            <a:pathLst>
              <a:path h="181803" w="2631364">
                <a:moveTo>
                  <a:pt x="0" y="0"/>
                </a:moveTo>
                <a:lnTo>
                  <a:pt x="2631363" y="0"/>
                </a:lnTo>
                <a:lnTo>
                  <a:pt x="2631363" y="181804"/>
                </a:lnTo>
                <a:lnTo>
                  <a:pt x="0" y="1818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509442" y="2133578"/>
            <a:ext cx="5384417" cy="6019845"/>
          </a:xfrm>
          <a:custGeom>
            <a:avLst/>
            <a:gdLst/>
            <a:ahLst/>
            <a:cxnLst/>
            <a:rect r="r" b="b" t="t" l="l"/>
            <a:pathLst>
              <a:path h="6019845" w="5384417">
                <a:moveTo>
                  <a:pt x="0" y="0"/>
                </a:moveTo>
                <a:lnTo>
                  <a:pt x="5384416" y="0"/>
                </a:lnTo>
                <a:lnTo>
                  <a:pt x="5384416" y="6019844"/>
                </a:lnTo>
                <a:lnTo>
                  <a:pt x="0" y="60198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36880" y="2635044"/>
            <a:ext cx="7407120" cy="708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b="true" sz="5399" spc="-140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PROBLEM: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93841" y="4477160"/>
            <a:ext cx="6585958" cy="3057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800" spc="-124">
                <a:solidFill>
                  <a:srgbClr val="00F9FF"/>
                </a:solidFill>
                <a:latin typeface="Garet"/>
                <a:ea typeface="Garet"/>
                <a:cs typeface="Garet"/>
                <a:sym typeface="Garet"/>
              </a:rPr>
              <a:t>ENHANCING SECURITY THROUGH IMAGE FEATURE RECOGNITION</a:t>
            </a:r>
          </a:p>
          <a:p>
            <a:pPr algn="l">
              <a:lnSpc>
                <a:spcPts val="48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56742" y="5143500"/>
            <a:ext cx="771958" cy="0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7856888" y="1028700"/>
            <a:ext cx="9402412" cy="8229600"/>
            <a:chOff x="0" y="0"/>
            <a:chExt cx="2828450" cy="247564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828450" cy="2475643"/>
            </a:xfrm>
            <a:custGeom>
              <a:avLst/>
              <a:gdLst/>
              <a:ahLst/>
              <a:cxnLst/>
              <a:rect r="r" b="b" t="t" l="l"/>
              <a:pathLst>
                <a:path h="2475643" w="2828450">
                  <a:moveTo>
                    <a:pt x="2668430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315623"/>
                  </a:lnTo>
                  <a:lnTo>
                    <a:pt x="160020" y="2475643"/>
                  </a:lnTo>
                  <a:lnTo>
                    <a:pt x="2668430" y="2475643"/>
                  </a:lnTo>
                  <a:lnTo>
                    <a:pt x="2828450" y="2315623"/>
                  </a:lnTo>
                  <a:lnTo>
                    <a:pt x="2828450" y="160020"/>
                  </a:lnTo>
                  <a:lnTo>
                    <a:pt x="2668430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63500" y="25400"/>
              <a:ext cx="2701450" cy="23867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000705" y="1480784"/>
            <a:ext cx="2631364" cy="181803"/>
          </a:xfrm>
          <a:custGeom>
            <a:avLst/>
            <a:gdLst/>
            <a:ahLst/>
            <a:cxnLst/>
            <a:rect r="r" b="b" t="t" l="l"/>
            <a:pathLst>
              <a:path h="181803" w="2631364">
                <a:moveTo>
                  <a:pt x="0" y="0"/>
                </a:moveTo>
                <a:lnTo>
                  <a:pt x="2631364" y="0"/>
                </a:lnTo>
                <a:lnTo>
                  <a:pt x="2631364" y="181803"/>
                </a:lnTo>
                <a:lnTo>
                  <a:pt x="0" y="1818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flipH="true">
            <a:off x="17259300" y="5143500"/>
            <a:ext cx="771958" cy="0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743942" y="1028700"/>
            <a:ext cx="6761315" cy="8229600"/>
            <a:chOff x="0" y="0"/>
            <a:chExt cx="697611" cy="84910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97611" cy="849104"/>
            </a:xfrm>
            <a:custGeom>
              <a:avLst/>
              <a:gdLst/>
              <a:ahLst/>
              <a:cxnLst/>
              <a:rect r="r" b="b" t="t" l="l"/>
              <a:pathLst>
                <a:path h="849104" w="697611">
                  <a:moveTo>
                    <a:pt x="537591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689084"/>
                  </a:lnTo>
                  <a:lnTo>
                    <a:pt x="160020" y="849104"/>
                  </a:lnTo>
                  <a:lnTo>
                    <a:pt x="537591" y="849104"/>
                  </a:lnTo>
                  <a:lnTo>
                    <a:pt x="697611" y="689084"/>
                  </a:lnTo>
                  <a:lnTo>
                    <a:pt x="697611" y="160020"/>
                  </a:lnTo>
                  <a:lnTo>
                    <a:pt x="537591" y="0"/>
                  </a:lnTo>
                  <a:close/>
                </a:path>
              </a:pathLst>
            </a:custGeom>
            <a:blipFill>
              <a:blip r:embed="rId4"/>
              <a:stretch>
                <a:fillRect l="-58191" t="0" r="-58191" b="0"/>
              </a:stretch>
            </a:blipFill>
            <a:ln w="38100" cap="sq">
              <a:solidFill>
                <a:srgbClr val="01FFFF"/>
              </a:solidFill>
              <a:prstDash val="solid"/>
              <a:miter/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9667235" y="8755110"/>
            <a:ext cx="2631364" cy="181803"/>
          </a:xfrm>
          <a:custGeom>
            <a:avLst/>
            <a:gdLst/>
            <a:ahLst/>
            <a:cxnLst/>
            <a:rect r="r" b="b" t="t" l="l"/>
            <a:pathLst>
              <a:path h="181803" w="2631364">
                <a:moveTo>
                  <a:pt x="0" y="0"/>
                </a:moveTo>
                <a:lnTo>
                  <a:pt x="2631364" y="0"/>
                </a:lnTo>
                <a:lnTo>
                  <a:pt x="2631364" y="181803"/>
                </a:lnTo>
                <a:lnTo>
                  <a:pt x="0" y="1818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279543" y="1576034"/>
            <a:ext cx="7506483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b="true" sz="5400" spc="-140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INTRODUCTION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174945" y="3913023"/>
            <a:ext cx="8675348" cy="1413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8729" indent="-249364" lvl="1">
              <a:lnSpc>
                <a:spcPts val="2818"/>
              </a:lnSpc>
              <a:buFont typeface="Arial"/>
              <a:buChar char="•"/>
            </a:pPr>
            <a:r>
              <a:rPr lang="en-US" sz="231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A system designed to securely store and utilize user image data for authentication and security purposes.</a:t>
            </a:r>
          </a:p>
          <a:p>
            <a:pPr algn="just">
              <a:lnSpc>
                <a:spcPts val="2818"/>
              </a:lnSpc>
            </a:pPr>
          </a:p>
          <a:p>
            <a:pPr algn="just">
              <a:lnSpc>
                <a:spcPts val="2818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8393170" y="3040333"/>
            <a:ext cx="8238898" cy="882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98"/>
              </a:lnSpc>
            </a:pPr>
            <a:r>
              <a:rPr lang="en-US" b="true" sz="2704" spc="105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WHAT IS THE USER IMAGE DATA SECURITY SYSTEM?</a:t>
            </a:r>
          </a:p>
          <a:p>
            <a:pPr algn="l">
              <a:lnSpc>
                <a:spcPts val="2298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8431747" y="5573950"/>
            <a:ext cx="7392856" cy="606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0"/>
              </a:lnSpc>
            </a:pPr>
            <a:r>
              <a:rPr lang="en-US" b="true" sz="2706" spc="105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WHY THIS SYSTEM?</a:t>
            </a:r>
          </a:p>
          <a:p>
            <a:pPr algn="l">
              <a:lnSpc>
                <a:spcPts val="230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8279543" y="6322786"/>
            <a:ext cx="7697265" cy="2118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8536" indent="-249268" lvl="1">
              <a:lnSpc>
                <a:spcPts val="2817"/>
              </a:lnSpc>
              <a:buFont typeface="Arial"/>
              <a:buChar char="•"/>
            </a:pPr>
            <a:r>
              <a:rPr lang="en-US" sz="2309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Traditional security systems rely heavily on passwords or PINs, which are prone to theft and misuse.</a:t>
            </a:r>
          </a:p>
          <a:p>
            <a:pPr algn="just" marL="498536" indent="-249268" lvl="1">
              <a:lnSpc>
                <a:spcPts val="2817"/>
              </a:lnSpc>
              <a:buFont typeface="Arial"/>
              <a:buChar char="•"/>
            </a:pPr>
            <a:r>
              <a:rPr lang="en-US" sz="2309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Biometric image data ensures enhanced security and user identity verification</a:t>
            </a:r>
          </a:p>
          <a:p>
            <a:pPr algn="just">
              <a:lnSpc>
                <a:spcPts val="2817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9144000" y="9258300"/>
            <a:ext cx="0" cy="771958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9144000" y="256742"/>
            <a:ext cx="0" cy="771958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028700"/>
            <a:ext cx="16230600" cy="4114800"/>
            <a:chOff x="0" y="0"/>
            <a:chExt cx="4882518" cy="123782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82518" cy="1237821"/>
            </a:xfrm>
            <a:custGeom>
              <a:avLst/>
              <a:gdLst/>
              <a:ahLst/>
              <a:cxnLst/>
              <a:rect r="r" b="b" t="t" l="l"/>
              <a:pathLst>
                <a:path h="1237821" w="4882518">
                  <a:moveTo>
                    <a:pt x="4722498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1077801"/>
                  </a:lnTo>
                  <a:lnTo>
                    <a:pt x="160020" y="1237821"/>
                  </a:lnTo>
                  <a:lnTo>
                    <a:pt x="4722498" y="1237821"/>
                  </a:lnTo>
                  <a:lnTo>
                    <a:pt x="4882518" y="1077801"/>
                  </a:lnTo>
                  <a:lnTo>
                    <a:pt x="4882518" y="160020"/>
                  </a:lnTo>
                  <a:lnTo>
                    <a:pt x="4722498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63500" y="25400"/>
              <a:ext cx="4755518" cy="11489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5406449"/>
            <a:ext cx="16230600" cy="3851851"/>
            <a:chOff x="0" y="0"/>
            <a:chExt cx="2514545" cy="59675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514545" cy="596753"/>
            </a:xfrm>
            <a:custGeom>
              <a:avLst/>
              <a:gdLst/>
              <a:ahLst/>
              <a:cxnLst/>
              <a:rect r="r" b="b" t="t" l="l"/>
              <a:pathLst>
                <a:path h="596753" w="2514545">
                  <a:moveTo>
                    <a:pt x="0" y="0"/>
                  </a:moveTo>
                  <a:lnTo>
                    <a:pt x="2514545" y="0"/>
                  </a:lnTo>
                  <a:lnTo>
                    <a:pt x="2514545" y="596753"/>
                  </a:lnTo>
                  <a:lnTo>
                    <a:pt x="0" y="596753"/>
                  </a:lnTo>
                  <a:close/>
                </a:path>
              </a:pathLst>
            </a:custGeom>
            <a:blipFill>
              <a:blip r:embed="rId2"/>
              <a:stretch>
                <a:fillRect l="0" t="-90193" r="0" b="-90193"/>
              </a:stretch>
            </a:blipFill>
            <a:ln w="38100" cap="sq">
              <a:solidFill>
                <a:srgbClr val="00F9FF"/>
              </a:solidFill>
              <a:prstDash val="solid"/>
              <a:miter/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1911903" y="2309773"/>
            <a:ext cx="5029273" cy="2099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b="true" sz="5400" spc="-140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GLOBAL CONCERNS:</a:t>
            </a:r>
          </a:p>
          <a:p>
            <a:pPr algn="l">
              <a:lnSpc>
                <a:spcPts val="540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213984" y="2032333"/>
            <a:ext cx="9348210" cy="2193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17943" indent="-308972" lvl="1">
              <a:lnSpc>
                <a:spcPts val="3491"/>
              </a:lnSpc>
              <a:buFont typeface="Arial"/>
              <a:buChar char="•"/>
            </a:pPr>
            <a:r>
              <a:rPr lang="en-US" sz="2862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80% of security breaches involve stolen or weak authentication systems.</a:t>
            </a:r>
          </a:p>
          <a:p>
            <a:pPr algn="just" marL="617943" indent="-308972" lvl="1">
              <a:lnSpc>
                <a:spcPts val="3491"/>
              </a:lnSpc>
              <a:buFont typeface="Arial"/>
              <a:buChar char="•"/>
            </a:pPr>
            <a:r>
              <a:rPr lang="en-US" sz="2862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Need for a robust and secure system to store and authenticate user data.</a:t>
            </a:r>
          </a:p>
          <a:p>
            <a:pPr algn="just">
              <a:lnSpc>
                <a:spcPts val="3491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911903" y="1371541"/>
            <a:ext cx="1730310" cy="286288"/>
          </a:xfrm>
          <a:custGeom>
            <a:avLst/>
            <a:gdLst/>
            <a:ahLst/>
            <a:cxnLst/>
            <a:rect r="r" b="b" t="t" l="l"/>
            <a:pathLst>
              <a:path h="286288" w="1730310">
                <a:moveTo>
                  <a:pt x="0" y="0"/>
                </a:moveTo>
                <a:lnTo>
                  <a:pt x="1730310" y="0"/>
                </a:lnTo>
                <a:lnTo>
                  <a:pt x="1730310" y="286288"/>
                </a:lnTo>
                <a:lnTo>
                  <a:pt x="0" y="2862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831884" y="4484924"/>
            <a:ext cx="1730310" cy="286288"/>
          </a:xfrm>
          <a:custGeom>
            <a:avLst/>
            <a:gdLst/>
            <a:ahLst/>
            <a:cxnLst/>
            <a:rect r="r" b="b" t="t" l="l"/>
            <a:pathLst>
              <a:path h="286288" w="1730310">
                <a:moveTo>
                  <a:pt x="0" y="0"/>
                </a:moveTo>
                <a:lnTo>
                  <a:pt x="1730310" y="0"/>
                </a:lnTo>
                <a:lnTo>
                  <a:pt x="1730310" y="286288"/>
                </a:lnTo>
                <a:lnTo>
                  <a:pt x="0" y="2862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 flipV="true">
            <a:off x="9666810" y="-755942"/>
            <a:ext cx="0" cy="771958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56742" y="5124450"/>
            <a:ext cx="1382531" cy="0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H="true" flipV="true">
            <a:off x="16491072" y="5162550"/>
            <a:ext cx="1540186" cy="0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1028700"/>
            <a:ext cx="8115300" cy="4114800"/>
            <a:chOff x="0" y="0"/>
            <a:chExt cx="2441259" cy="123782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1259" cy="1237821"/>
            </a:xfrm>
            <a:custGeom>
              <a:avLst/>
              <a:gdLst/>
              <a:ahLst/>
              <a:cxnLst/>
              <a:rect r="r" b="b" t="t" l="l"/>
              <a:pathLst>
                <a:path h="1237821" w="2441259">
                  <a:moveTo>
                    <a:pt x="2281239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1077801"/>
                  </a:lnTo>
                  <a:lnTo>
                    <a:pt x="160020" y="1237821"/>
                  </a:lnTo>
                  <a:lnTo>
                    <a:pt x="2281239" y="1237821"/>
                  </a:lnTo>
                  <a:lnTo>
                    <a:pt x="2441259" y="1077801"/>
                  </a:lnTo>
                  <a:lnTo>
                    <a:pt x="2441259" y="160020"/>
                  </a:lnTo>
                  <a:lnTo>
                    <a:pt x="2281239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63500" y="25400"/>
              <a:ext cx="2314259" cy="11489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0" y="5143500"/>
            <a:ext cx="8115300" cy="4114800"/>
            <a:chOff x="0" y="0"/>
            <a:chExt cx="2441259" cy="123782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41259" cy="1237821"/>
            </a:xfrm>
            <a:custGeom>
              <a:avLst/>
              <a:gdLst/>
              <a:ahLst/>
              <a:cxnLst/>
              <a:rect r="r" b="b" t="t" l="l"/>
              <a:pathLst>
                <a:path h="1237821" w="2441259">
                  <a:moveTo>
                    <a:pt x="2281239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1077801"/>
                  </a:lnTo>
                  <a:lnTo>
                    <a:pt x="160020" y="1237821"/>
                  </a:lnTo>
                  <a:lnTo>
                    <a:pt x="2281239" y="1237821"/>
                  </a:lnTo>
                  <a:lnTo>
                    <a:pt x="2441259" y="1077801"/>
                  </a:lnTo>
                  <a:lnTo>
                    <a:pt x="2441259" y="160020"/>
                  </a:lnTo>
                  <a:lnTo>
                    <a:pt x="2281239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63500" y="25400"/>
              <a:ext cx="2314259" cy="11489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315987" y="1028700"/>
            <a:ext cx="7943313" cy="3779593"/>
            <a:chOff x="0" y="0"/>
            <a:chExt cx="1230627" cy="5855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30627" cy="585558"/>
            </a:xfrm>
            <a:custGeom>
              <a:avLst/>
              <a:gdLst/>
              <a:ahLst/>
              <a:cxnLst/>
              <a:rect r="r" b="b" t="t" l="l"/>
              <a:pathLst>
                <a:path h="585558" w="1230627">
                  <a:moveTo>
                    <a:pt x="0" y="0"/>
                  </a:moveTo>
                  <a:lnTo>
                    <a:pt x="1230627" y="0"/>
                  </a:lnTo>
                  <a:lnTo>
                    <a:pt x="1230627" y="585558"/>
                  </a:lnTo>
                  <a:lnTo>
                    <a:pt x="0" y="585558"/>
                  </a:lnTo>
                  <a:close/>
                </a:path>
              </a:pathLst>
            </a:custGeom>
            <a:blipFill>
              <a:blip r:embed="rId2"/>
              <a:stretch>
                <a:fillRect l="0" t="-9108" r="0" b="-9108"/>
              </a:stretch>
            </a:blipFill>
            <a:ln w="38100" cap="sq">
              <a:solidFill>
                <a:srgbClr val="00F9FF"/>
              </a:solidFill>
              <a:prstDash val="solid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028700" y="5478707"/>
            <a:ext cx="7943313" cy="3779593"/>
            <a:chOff x="0" y="0"/>
            <a:chExt cx="1230627" cy="58555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30627" cy="585558"/>
            </a:xfrm>
            <a:custGeom>
              <a:avLst/>
              <a:gdLst/>
              <a:ahLst/>
              <a:cxnLst/>
              <a:rect r="r" b="b" t="t" l="l"/>
              <a:pathLst>
                <a:path h="585558" w="1230627">
                  <a:moveTo>
                    <a:pt x="0" y="0"/>
                  </a:moveTo>
                  <a:lnTo>
                    <a:pt x="1230627" y="0"/>
                  </a:lnTo>
                  <a:lnTo>
                    <a:pt x="1230627" y="585558"/>
                  </a:lnTo>
                  <a:lnTo>
                    <a:pt x="0" y="585558"/>
                  </a:lnTo>
                  <a:close/>
                </a:path>
              </a:pathLst>
            </a:custGeom>
            <a:blipFill>
              <a:blip r:embed="rId3"/>
              <a:stretch>
                <a:fillRect l="0" t="-9108" r="0" b="-9108"/>
              </a:stretch>
            </a:blipFill>
            <a:ln w="38100" cap="sq">
              <a:solidFill>
                <a:srgbClr val="00F9FF"/>
              </a:solidFill>
              <a:prstDash val="solid"/>
              <a:miter/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1548296" y="2282562"/>
            <a:ext cx="6877781" cy="319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06"/>
              </a:lnSpc>
            </a:pPr>
            <a:r>
              <a:rPr lang="en-US" b="true" sz="6206" spc="-161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PROPOSED SOLUTION</a:t>
            </a:r>
          </a:p>
          <a:p>
            <a:pPr algn="ctr">
              <a:lnSpc>
                <a:spcPts val="6206"/>
              </a:lnSpc>
            </a:pPr>
          </a:p>
          <a:p>
            <a:pPr algn="ctr">
              <a:lnSpc>
                <a:spcPts val="6206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153525" y="6607133"/>
            <a:ext cx="7763722" cy="2279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68514" indent="-234257" lvl="1">
              <a:lnSpc>
                <a:spcPts val="2647"/>
              </a:lnSpc>
              <a:buFont typeface="Arial"/>
              <a:buChar char="•"/>
            </a:pPr>
            <a:r>
              <a:rPr lang="en-US" sz="217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Securely capture, preprocess, and store user image data.</a:t>
            </a:r>
          </a:p>
          <a:p>
            <a:pPr algn="just" marL="468514" indent="-234257" lvl="1">
              <a:lnSpc>
                <a:spcPts val="2647"/>
              </a:lnSpc>
              <a:buFont typeface="Arial"/>
              <a:buChar char="•"/>
            </a:pPr>
            <a:r>
              <a:rPr lang="en-US" sz="217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Utilize advanced machine learning models to extract and verify unique features.</a:t>
            </a:r>
          </a:p>
          <a:p>
            <a:pPr algn="just" marL="468514" indent="-234257" lvl="1">
              <a:lnSpc>
                <a:spcPts val="2647"/>
              </a:lnSpc>
              <a:buFont typeface="Arial"/>
              <a:buChar char="•"/>
            </a:pPr>
            <a:r>
              <a:rPr lang="en-US" sz="217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Implement encrypted storage and liveness detection mechanisms.</a:t>
            </a:r>
          </a:p>
          <a:p>
            <a:pPr algn="just">
              <a:lnSpc>
                <a:spcPts val="2647"/>
              </a:lnSpc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548296" y="1394267"/>
            <a:ext cx="1730310" cy="286288"/>
          </a:xfrm>
          <a:custGeom>
            <a:avLst/>
            <a:gdLst/>
            <a:ahLst/>
            <a:cxnLst/>
            <a:rect r="r" b="b" t="t" l="l"/>
            <a:pathLst>
              <a:path h="286288" w="1730310">
                <a:moveTo>
                  <a:pt x="0" y="0"/>
                </a:moveTo>
                <a:lnTo>
                  <a:pt x="1730310" y="0"/>
                </a:lnTo>
                <a:lnTo>
                  <a:pt x="1730310" y="286287"/>
                </a:lnTo>
                <a:lnTo>
                  <a:pt x="0" y="2862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956115" y="8638254"/>
            <a:ext cx="1730310" cy="286288"/>
          </a:xfrm>
          <a:custGeom>
            <a:avLst/>
            <a:gdLst/>
            <a:ahLst/>
            <a:cxnLst/>
            <a:rect r="r" b="b" t="t" l="l"/>
            <a:pathLst>
              <a:path h="286288" w="1730310">
                <a:moveTo>
                  <a:pt x="0" y="0"/>
                </a:moveTo>
                <a:lnTo>
                  <a:pt x="1730310" y="0"/>
                </a:lnTo>
                <a:lnTo>
                  <a:pt x="1730310" y="286288"/>
                </a:lnTo>
                <a:lnTo>
                  <a:pt x="0" y="28628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401712" y="6039542"/>
            <a:ext cx="7022496" cy="64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7"/>
              </a:lnSpc>
            </a:pPr>
            <a:r>
              <a:rPr lang="en-US" b="true" sz="2832" spc="110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OUR APPROACH</a:t>
            </a:r>
          </a:p>
          <a:p>
            <a:pPr algn="l">
              <a:lnSpc>
                <a:spcPts val="2407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56742" y="5143500"/>
            <a:ext cx="771958" cy="0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H="true">
            <a:off x="17259300" y="5143500"/>
            <a:ext cx="771958" cy="0"/>
          </a:xfrm>
          <a:prstGeom prst="line">
            <a:avLst/>
          </a:prstGeom>
          <a:ln cap="flat" w="38100">
            <a:solidFill>
              <a:srgbClr val="00F9FF"/>
            </a:solidFill>
            <a:prstDash val="solid"/>
            <a:headEnd type="oval" len="lg" w="lg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341030" y="1066800"/>
            <a:ext cx="7195053" cy="8229600"/>
            <a:chOff x="0" y="0"/>
            <a:chExt cx="742363" cy="8491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2363" cy="849104"/>
            </a:xfrm>
            <a:custGeom>
              <a:avLst/>
              <a:gdLst/>
              <a:ahLst/>
              <a:cxnLst/>
              <a:rect r="r" b="b" t="t" l="l"/>
              <a:pathLst>
                <a:path h="849104" w="742363">
                  <a:moveTo>
                    <a:pt x="582343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689084"/>
                  </a:lnTo>
                  <a:lnTo>
                    <a:pt x="160020" y="849104"/>
                  </a:lnTo>
                  <a:lnTo>
                    <a:pt x="582343" y="849104"/>
                  </a:lnTo>
                  <a:lnTo>
                    <a:pt x="742363" y="689084"/>
                  </a:lnTo>
                  <a:lnTo>
                    <a:pt x="742363" y="160020"/>
                  </a:lnTo>
                  <a:lnTo>
                    <a:pt x="582343" y="0"/>
                  </a:lnTo>
                  <a:close/>
                </a:path>
              </a:pathLst>
            </a:custGeom>
            <a:blipFill>
              <a:blip r:embed="rId2"/>
              <a:stretch>
                <a:fillRect l="-65977" t="0" r="-12738" b="0"/>
              </a:stretch>
            </a:blipFill>
            <a:ln w="38100" cap="sq">
              <a:solidFill>
                <a:srgbClr val="01FFFF"/>
              </a:solidFill>
              <a:prstDash val="solid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1028700"/>
            <a:ext cx="8840790" cy="8229600"/>
            <a:chOff x="0" y="0"/>
            <a:chExt cx="2659502" cy="247564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659502" cy="2475643"/>
            </a:xfrm>
            <a:custGeom>
              <a:avLst/>
              <a:gdLst/>
              <a:ahLst/>
              <a:cxnLst/>
              <a:rect r="r" b="b" t="t" l="l"/>
              <a:pathLst>
                <a:path h="2475643" w="2659502">
                  <a:moveTo>
                    <a:pt x="2499482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2315623"/>
                  </a:lnTo>
                  <a:lnTo>
                    <a:pt x="160020" y="2475643"/>
                  </a:lnTo>
                  <a:lnTo>
                    <a:pt x="2499482" y="2475643"/>
                  </a:lnTo>
                  <a:lnTo>
                    <a:pt x="2659502" y="2315623"/>
                  </a:lnTo>
                  <a:lnTo>
                    <a:pt x="2659502" y="160020"/>
                  </a:lnTo>
                  <a:lnTo>
                    <a:pt x="2499482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63500" y="25400"/>
              <a:ext cx="2532502" cy="23867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570560" y="1492792"/>
            <a:ext cx="2631364" cy="181803"/>
          </a:xfrm>
          <a:custGeom>
            <a:avLst/>
            <a:gdLst/>
            <a:ahLst/>
            <a:cxnLst/>
            <a:rect r="r" b="b" t="t" l="l"/>
            <a:pathLst>
              <a:path h="181803" w="2631364">
                <a:moveTo>
                  <a:pt x="0" y="0"/>
                </a:moveTo>
                <a:lnTo>
                  <a:pt x="2631364" y="0"/>
                </a:lnTo>
                <a:lnTo>
                  <a:pt x="2631364" y="181803"/>
                </a:lnTo>
                <a:lnTo>
                  <a:pt x="0" y="1818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218426" y="8514948"/>
            <a:ext cx="2631364" cy="181803"/>
          </a:xfrm>
          <a:custGeom>
            <a:avLst/>
            <a:gdLst/>
            <a:ahLst/>
            <a:cxnLst/>
            <a:rect r="r" b="b" t="t" l="l"/>
            <a:pathLst>
              <a:path h="181803" w="2631364">
                <a:moveTo>
                  <a:pt x="0" y="0"/>
                </a:moveTo>
                <a:lnTo>
                  <a:pt x="2631364" y="0"/>
                </a:lnTo>
                <a:lnTo>
                  <a:pt x="2631364" y="181803"/>
                </a:lnTo>
                <a:lnTo>
                  <a:pt x="0" y="1818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70560" y="2054525"/>
            <a:ext cx="6725174" cy="157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89"/>
              </a:lnSpc>
            </a:pPr>
            <a:r>
              <a:rPr lang="en-US" b="true" sz="6089" spc="-158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TECHNOLOGIES USED: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19737" y="4125378"/>
            <a:ext cx="8127811" cy="167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53"/>
              </a:lnSpc>
            </a:pPr>
            <a:r>
              <a:rPr lang="en-US" sz="2913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SOFTWARE :</a:t>
            </a:r>
          </a:p>
          <a:p>
            <a:pPr algn="just">
              <a:lnSpc>
                <a:spcPts val="3187"/>
              </a:lnSpc>
            </a:pPr>
          </a:p>
          <a:p>
            <a:pPr algn="just">
              <a:lnSpc>
                <a:spcPts val="3309"/>
              </a:lnSpc>
            </a:pPr>
            <a:r>
              <a:rPr lang="en-US" sz="2713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PROGRAMMING LANGUAGE: Python</a:t>
            </a:r>
          </a:p>
          <a:p>
            <a:pPr algn="just">
              <a:lnSpc>
                <a:spcPts val="3309"/>
              </a:lnSpc>
            </a:pPr>
            <a:r>
              <a:rPr lang="en-US" sz="2713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LIBRARIES: OpenCV,TensorFLow/Keras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19737" y="6221186"/>
            <a:ext cx="8127811" cy="209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53"/>
              </a:lnSpc>
            </a:pPr>
            <a:r>
              <a:rPr lang="en-US" sz="2913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HARDWARE :</a:t>
            </a:r>
          </a:p>
          <a:p>
            <a:pPr algn="just">
              <a:lnSpc>
                <a:spcPts val="3187"/>
              </a:lnSpc>
            </a:pPr>
          </a:p>
          <a:p>
            <a:pPr algn="just">
              <a:lnSpc>
                <a:spcPts val="3309"/>
              </a:lnSpc>
            </a:pPr>
            <a:r>
              <a:rPr lang="en-US" sz="2713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Highly-resolution cameras for image capture.</a:t>
            </a:r>
          </a:p>
          <a:p>
            <a:pPr algn="just">
              <a:lnSpc>
                <a:spcPts val="3309"/>
              </a:lnSpc>
            </a:pPr>
            <a:r>
              <a:rPr lang="en-US" sz="2713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Computational hardware with GPU support for ML inference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5078" y="230238"/>
            <a:ext cx="17377845" cy="9826524"/>
          </a:xfrm>
          <a:custGeom>
            <a:avLst/>
            <a:gdLst/>
            <a:ahLst/>
            <a:cxnLst/>
            <a:rect r="r" b="b" t="t" l="l"/>
            <a:pathLst>
              <a:path h="9826524" w="17377845">
                <a:moveTo>
                  <a:pt x="0" y="0"/>
                </a:moveTo>
                <a:lnTo>
                  <a:pt x="17377844" y="0"/>
                </a:lnTo>
                <a:lnTo>
                  <a:pt x="17377844" y="9826524"/>
                </a:lnTo>
                <a:lnTo>
                  <a:pt x="0" y="98265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7770" y="337757"/>
            <a:ext cx="20583540" cy="9611486"/>
            <a:chOff x="0" y="0"/>
            <a:chExt cx="2032942" cy="949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32942" cy="949283"/>
            </a:xfrm>
            <a:custGeom>
              <a:avLst/>
              <a:gdLst/>
              <a:ahLst/>
              <a:cxnLst/>
              <a:rect r="r" b="b" t="t" l="l"/>
              <a:pathLst>
                <a:path h="949283" w="2032942">
                  <a:moveTo>
                    <a:pt x="1872922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789263"/>
                  </a:lnTo>
                  <a:lnTo>
                    <a:pt x="160020" y="949283"/>
                  </a:lnTo>
                  <a:lnTo>
                    <a:pt x="1872922" y="949283"/>
                  </a:lnTo>
                  <a:lnTo>
                    <a:pt x="2032942" y="789263"/>
                  </a:lnTo>
                  <a:lnTo>
                    <a:pt x="2032942" y="160020"/>
                  </a:lnTo>
                  <a:lnTo>
                    <a:pt x="1872922" y="0"/>
                  </a:lnTo>
                  <a:close/>
                </a:path>
              </a:pathLst>
            </a:custGeom>
            <a:solidFill>
              <a:srgbClr val="003333"/>
            </a:solidFill>
            <a:ln w="28575" cap="sq">
              <a:solidFill>
                <a:srgbClr val="01FFF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63500" y="25400"/>
              <a:ext cx="1905942" cy="860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656636" y="9949243"/>
            <a:ext cx="2631364" cy="181803"/>
          </a:xfrm>
          <a:custGeom>
            <a:avLst/>
            <a:gdLst/>
            <a:ahLst/>
            <a:cxnLst/>
            <a:rect r="r" b="b" t="t" l="l"/>
            <a:pathLst>
              <a:path h="181803" w="2631364">
                <a:moveTo>
                  <a:pt x="0" y="0"/>
                </a:moveTo>
                <a:lnTo>
                  <a:pt x="2631364" y="0"/>
                </a:lnTo>
                <a:lnTo>
                  <a:pt x="2631364" y="181803"/>
                </a:lnTo>
                <a:lnTo>
                  <a:pt x="0" y="1818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155954"/>
            <a:ext cx="2631364" cy="181803"/>
          </a:xfrm>
          <a:custGeom>
            <a:avLst/>
            <a:gdLst/>
            <a:ahLst/>
            <a:cxnLst/>
            <a:rect r="r" b="b" t="t" l="l"/>
            <a:pathLst>
              <a:path h="181803" w="2631364">
                <a:moveTo>
                  <a:pt x="0" y="0"/>
                </a:moveTo>
                <a:lnTo>
                  <a:pt x="2631364" y="0"/>
                </a:lnTo>
                <a:lnTo>
                  <a:pt x="2631364" y="181803"/>
                </a:lnTo>
                <a:lnTo>
                  <a:pt x="0" y="1818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973541" y="643887"/>
            <a:ext cx="6053399" cy="8742314"/>
          </a:xfrm>
          <a:custGeom>
            <a:avLst/>
            <a:gdLst/>
            <a:ahLst/>
            <a:cxnLst/>
            <a:rect r="r" b="b" t="t" l="l"/>
            <a:pathLst>
              <a:path h="8742314" w="6053399">
                <a:moveTo>
                  <a:pt x="0" y="0"/>
                </a:moveTo>
                <a:lnTo>
                  <a:pt x="6053399" y="0"/>
                </a:lnTo>
                <a:lnTo>
                  <a:pt x="6053399" y="8742314"/>
                </a:lnTo>
                <a:lnTo>
                  <a:pt x="0" y="87423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209" t="0" r="-22209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58636" y="748662"/>
            <a:ext cx="7407120" cy="1384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99"/>
              </a:lnSpc>
            </a:pPr>
            <a:r>
              <a:rPr lang="en-US" b="true" sz="5399" spc="-140">
                <a:solidFill>
                  <a:srgbClr val="00F9FF"/>
                </a:solidFill>
                <a:latin typeface="Garet Bold"/>
                <a:ea typeface="Garet Bold"/>
                <a:cs typeface="Garet Bold"/>
                <a:sym typeface="Garet Bold"/>
              </a:rPr>
              <a:t>CHALLENGES</a:t>
            </a:r>
          </a:p>
          <a:p>
            <a:pPr algn="l">
              <a:lnSpc>
                <a:spcPts val="53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0" y="2111773"/>
            <a:ext cx="5989445" cy="7437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1933" indent="-300967" lvl="1">
              <a:lnSpc>
                <a:spcPts val="2788"/>
              </a:lnSpc>
              <a:buFont typeface="Arial"/>
              <a:buChar char="•"/>
            </a:pPr>
            <a:r>
              <a:rPr lang="en-US" b="true" sz="2788" spc="-72">
                <a:solidFill>
                  <a:srgbClr val="00F9FF"/>
                </a:solidFill>
                <a:latin typeface="Inter Bold"/>
                <a:ea typeface="Inter Bold"/>
                <a:cs typeface="Inter Bold"/>
                <a:sym typeface="Inter Bold"/>
              </a:rPr>
              <a:t>LOW-LIGHT:</a:t>
            </a:r>
            <a:r>
              <a:rPr lang="en-US" sz="2788" spc="-72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 DIFFICULTY IN CAPTURING CLEAR BIOMETRIC IMAGES UNDER VARIOUS LIGHTING CONDITIONS.</a:t>
            </a:r>
          </a:p>
          <a:p>
            <a:pPr algn="l">
              <a:lnSpc>
                <a:spcPts val="2882"/>
              </a:lnSpc>
            </a:pPr>
          </a:p>
          <a:p>
            <a:pPr algn="l" marL="601933" indent="-300967" lvl="1">
              <a:lnSpc>
                <a:spcPts val="2788"/>
              </a:lnSpc>
              <a:buFont typeface="Arial"/>
              <a:buChar char="•"/>
            </a:pPr>
            <a:r>
              <a:rPr lang="en-US" b="true" sz="2788" spc="-72">
                <a:solidFill>
                  <a:srgbClr val="00F9FF"/>
                </a:solidFill>
                <a:latin typeface="Inter Bold"/>
                <a:ea typeface="Inter Bold"/>
                <a:cs typeface="Inter Bold"/>
                <a:sym typeface="Inter Bold"/>
              </a:rPr>
              <a:t>PROCESSING TIME</a:t>
            </a:r>
            <a:r>
              <a:rPr lang="en-US" sz="2788" spc="-72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: NEED TO BALANCE SPEED AND ACCURACY FOR REAL-TIME USER AUTHENTICATION.</a:t>
            </a:r>
          </a:p>
          <a:p>
            <a:pPr algn="l">
              <a:lnSpc>
                <a:spcPts val="2882"/>
              </a:lnSpc>
            </a:pPr>
          </a:p>
          <a:p>
            <a:pPr algn="l" marL="601933" indent="-300967" lvl="1">
              <a:lnSpc>
                <a:spcPts val="2788"/>
              </a:lnSpc>
              <a:buFont typeface="Arial"/>
              <a:buChar char="•"/>
            </a:pPr>
            <a:r>
              <a:rPr lang="en-US" b="true" sz="2788" spc="-72">
                <a:solidFill>
                  <a:srgbClr val="00F9FF"/>
                </a:solidFill>
                <a:latin typeface="Inter Bold"/>
                <a:ea typeface="Inter Bold"/>
                <a:cs typeface="Inter Bold"/>
                <a:sym typeface="Inter Bold"/>
              </a:rPr>
              <a:t>SPOOF PREVENTION:</a:t>
            </a:r>
            <a:r>
              <a:rPr lang="en-US" sz="2788" spc="-72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 ENSURE THE SYSTEM RELIABLY DETECTS AND REJECTS MANIPULATED OR FAKE IMAGES.</a:t>
            </a:r>
          </a:p>
          <a:p>
            <a:pPr algn="l">
              <a:lnSpc>
                <a:spcPts val="2788"/>
              </a:lnSpc>
            </a:pPr>
          </a:p>
          <a:p>
            <a:pPr algn="l" marL="601933" indent="-300967" lvl="1">
              <a:lnSpc>
                <a:spcPts val="2788"/>
              </a:lnSpc>
              <a:buFont typeface="Arial"/>
              <a:buChar char="•"/>
            </a:pPr>
            <a:r>
              <a:rPr lang="en-US" b="true" sz="2788" spc="-72">
                <a:solidFill>
                  <a:srgbClr val="00F9FF"/>
                </a:solidFill>
                <a:latin typeface="Inter Bold"/>
                <a:ea typeface="Inter Bold"/>
                <a:cs typeface="Inter Bold"/>
                <a:sym typeface="Inter Bold"/>
              </a:rPr>
              <a:t>USER PRIVACY:</a:t>
            </a:r>
            <a:r>
              <a:rPr lang="en-US" sz="2788" spc="-72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 PROTECT SENSITIVE BIOMETRIC DATA FROM UNAUTHORIZED ACCESS AND BREACHES.</a:t>
            </a:r>
          </a:p>
          <a:p>
            <a:pPr algn="l">
              <a:lnSpc>
                <a:spcPts val="2788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747615" y="2036445"/>
            <a:ext cx="5986754" cy="7221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2700"/>
              </a:lnSpc>
              <a:buFont typeface="Arial"/>
              <a:buChar char="•"/>
            </a:pPr>
            <a:r>
              <a:rPr lang="en-US" b="true" sz="2700" spc="-70">
                <a:solidFill>
                  <a:srgbClr val="00F9FF"/>
                </a:solidFill>
                <a:latin typeface="Inter Bold"/>
                <a:ea typeface="Inter Bold"/>
                <a:cs typeface="Inter Bold"/>
                <a:sym typeface="Inter Bold"/>
              </a:rPr>
              <a:t>INTEGRATION ISSUES:</a:t>
            </a:r>
            <a:r>
              <a:rPr lang="en-US" sz="2700" spc="-7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 CHALLENGES IN MERGING BIOMETRIC SYSTEMS WITH EXISTING SECURITY INFRASTRUCTURE.</a:t>
            </a:r>
          </a:p>
          <a:p>
            <a:pPr algn="l">
              <a:lnSpc>
                <a:spcPts val="2700"/>
              </a:lnSpc>
            </a:pPr>
          </a:p>
          <a:p>
            <a:pPr algn="l" marL="582930" indent="-291465" lvl="1">
              <a:lnSpc>
                <a:spcPts val="2700"/>
              </a:lnSpc>
              <a:buFont typeface="Arial"/>
              <a:buChar char="•"/>
            </a:pPr>
            <a:r>
              <a:rPr lang="en-US" b="true" sz="2700" spc="-70">
                <a:solidFill>
                  <a:srgbClr val="00F9FF"/>
                </a:solidFill>
                <a:latin typeface="Inter Bold"/>
                <a:ea typeface="Inter Bold"/>
                <a:cs typeface="Inter Bold"/>
                <a:sym typeface="Inter Bold"/>
              </a:rPr>
              <a:t>Data Storage</a:t>
            </a:r>
            <a:r>
              <a:rPr lang="en-US" sz="2700" spc="-7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: Manage large volumes of image data without compromising security or performance.</a:t>
            </a:r>
          </a:p>
          <a:p>
            <a:pPr algn="l">
              <a:lnSpc>
                <a:spcPts val="2700"/>
              </a:lnSpc>
            </a:pPr>
          </a:p>
          <a:p>
            <a:pPr algn="l" marL="582930" indent="-291465" lvl="1">
              <a:lnSpc>
                <a:spcPts val="2700"/>
              </a:lnSpc>
              <a:buFont typeface="Arial"/>
              <a:buChar char="•"/>
            </a:pPr>
            <a:r>
              <a:rPr lang="en-US" b="true" sz="2700" spc="-70">
                <a:solidFill>
                  <a:srgbClr val="00F9FF"/>
                </a:solidFill>
                <a:latin typeface="Inter Bold"/>
                <a:ea typeface="Inter Bold"/>
                <a:cs typeface="Inter Bold"/>
                <a:sym typeface="Inter Bold"/>
              </a:rPr>
              <a:t>Model Training</a:t>
            </a:r>
            <a:r>
              <a:rPr lang="en-US" sz="2700" spc="-7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: Continuous need for high-quality datasets to improve machine learning accuracy.</a:t>
            </a:r>
          </a:p>
          <a:p>
            <a:pPr algn="l">
              <a:lnSpc>
                <a:spcPts val="2700"/>
              </a:lnSpc>
            </a:pPr>
          </a:p>
          <a:p>
            <a:pPr algn="l" marL="582930" indent="-291465" lvl="1">
              <a:lnSpc>
                <a:spcPts val="2700"/>
              </a:lnSpc>
              <a:buFont typeface="Arial"/>
              <a:buChar char="•"/>
            </a:pPr>
            <a:r>
              <a:rPr lang="en-US" b="true" sz="2700" spc="-70">
                <a:solidFill>
                  <a:srgbClr val="00F9FF"/>
                </a:solidFill>
                <a:latin typeface="Inter Bold"/>
                <a:ea typeface="Inter Bold"/>
                <a:cs typeface="Inter Bold"/>
                <a:sym typeface="Inter Bold"/>
              </a:rPr>
              <a:t>User Experience:</a:t>
            </a:r>
            <a:r>
              <a:rPr lang="en-US" sz="2700" spc="-70">
                <a:solidFill>
                  <a:srgbClr val="00F9FF"/>
                </a:solidFill>
                <a:latin typeface="Inter"/>
                <a:ea typeface="Inter"/>
                <a:cs typeface="Inter"/>
                <a:sym typeface="Inter"/>
              </a:rPr>
              <a:t> Strive for a seamless process while maintaining security protocols.</a:t>
            </a:r>
          </a:p>
          <a:p>
            <a:pPr algn="l">
              <a:lnSpc>
                <a:spcPts val="27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6475" y="299148"/>
            <a:ext cx="17155050" cy="9688705"/>
          </a:xfrm>
          <a:custGeom>
            <a:avLst/>
            <a:gdLst/>
            <a:ahLst/>
            <a:cxnLst/>
            <a:rect r="r" b="b" t="t" l="l"/>
            <a:pathLst>
              <a:path h="9688705" w="17155050">
                <a:moveTo>
                  <a:pt x="0" y="0"/>
                </a:moveTo>
                <a:lnTo>
                  <a:pt x="17155050" y="0"/>
                </a:lnTo>
                <a:lnTo>
                  <a:pt x="17155050" y="9688704"/>
                </a:lnTo>
                <a:lnTo>
                  <a:pt x="0" y="96887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DAGYr06tgHA</dc:identifier>
  <dcterms:modified xsi:type="dcterms:W3CDTF">2011-08-01T06:04:30Z</dcterms:modified>
  <cp:revision>1</cp:revision>
  <dc:title>Biometric Eye Authentication System</dc:title>
</cp:coreProperties>
</file>

<file path=docProps/thumbnail.jpeg>
</file>